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8" r:id="rId5"/>
    <p:sldId id="259" r:id="rId6"/>
    <p:sldId id="265" r:id="rId7"/>
    <p:sldId id="269" r:id="rId8"/>
    <p:sldId id="270" r:id="rId9"/>
    <p:sldId id="271" r:id="rId10"/>
    <p:sldId id="266" r:id="rId11"/>
    <p:sldId id="272" r:id="rId12"/>
    <p:sldId id="273" r:id="rId13"/>
    <p:sldId id="267" r:id="rId14"/>
    <p:sldId id="274" r:id="rId15"/>
    <p:sldId id="275" r:id="rId16"/>
    <p:sldId id="276" r:id="rId17"/>
    <p:sldId id="277" r:id="rId18"/>
    <p:sldId id="278" r:id="rId19"/>
    <p:sldId id="279" r:id="rId20"/>
    <p:sldId id="262" r:id="rId21"/>
    <p:sldId id="263" r:id="rId22"/>
    <p:sldId id="264" r:id="rId23"/>
    <p:sldId id="26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394356-A453-444E-AF17-6DA499853FDF}" type="datetimeFigureOut">
              <a:rPr lang="en-US" smtClean="0"/>
              <a:t>9/13/2019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1D11DC-1D1F-4C43-A272-D8F237FEEBD2}" type="slidenum">
              <a:rPr lang="en-US" smtClean="0"/>
              <a:t>‹#›</a:t>
            </a:fld>
            <a:endParaRPr lang="en-US" dirty="0"/>
          </a:p>
        </p:txBody>
      </p:sp>
    </p:spTree>
    <p:extLst>
      <p:ext uri="{BB962C8B-B14F-4D97-AF65-F5344CB8AC3E}">
        <p14:creationId xmlns:p14="http://schemas.microsoft.com/office/powerpoint/2010/main" val="4012390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94356-A453-444E-AF17-6DA499853FDF}" type="datetimeFigureOut">
              <a:rPr lang="en-US" smtClean="0"/>
              <a:t>9/13/2019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1D11DC-1D1F-4C43-A272-D8F237FEEBD2}" type="slidenum">
              <a:rPr lang="en-US" smtClean="0"/>
              <a:t>‹#›</a:t>
            </a:fld>
            <a:endParaRPr lang="en-US" dirty="0"/>
          </a:p>
        </p:txBody>
      </p:sp>
    </p:spTree>
    <p:extLst>
      <p:ext uri="{BB962C8B-B14F-4D97-AF65-F5344CB8AC3E}">
        <p14:creationId xmlns:p14="http://schemas.microsoft.com/office/powerpoint/2010/main" val="2026840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94356-A453-444E-AF17-6DA499853FDF}" type="datetimeFigureOut">
              <a:rPr lang="en-US" smtClean="0"/>
              <a:t>9/13/2019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1D11DC-1D1F-4C43-A272-D8F237FEEBD2}" type="slidenum">
              <a:rPr lang="en-US" smtClean="0"/>
              <a:t>‹#›</a:t>
            </a:fld>
            <a:endParaRPr lang="en-US" dirty="0"/>
          </a:p>
        </p:txBody>
      </p:sp>
    </p:spTree>
    <p:extLst>
      <p:ext uri="{BB962C8B-B14F-4D97-AF65-F5344CB8AC3E}">
        <p14:creationId xmlns:p14="http://schemas.microsoft.com/office/powerpoint/2010/main" val="3169433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94356-A453-444E-AF17-6DA499853FDF}" type="datetimeFigureOut">
              <a:rPr lang="en-US" smtClean="0"/>
              <a:t>9/13/2019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1D11DC-1D1F-4C43-A272-D8F237FEEBD2}" type="slidenum">
              <a:rPr lang="en-US" smtClean="0"/>
              <a:t>‹#›</a:t>
            </a:fld>
            <a:endParaRPr lang="en-US" dirty="0"/>
          </a:p>
        </p:txBody>
      </p:sp>
    </p:spTree>
    <p:extLst>
      <p:ext uri="{BB962C8B-B14F-4D97-AF65-F5344CB8AC3E}">
        <p14:creationId xmlns:p14="http://schemas.microsoft.com/office/powerpoint/2010/main" val="122476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D394356-A453-444E-AF17-6DA499853FDF}" type="datetimeFigureOut">
              <a:rPr lang="en-US" smtClean="0"/>
              <a:t>9/13/2019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1D11DC-1D1F-4C43-A272-D8F237FEEBD2}" type="slidenum">
              <a:rPr lang="en-US" smtClean="0"/>
              <a:t>‹#›</a:t>
            </a:fld>
            <a:endParaRPr lang="en-US" dirty="0"/>
          </a:p>
        </p:txBody>
      </p:sp>
    </p:spTree>
    <p:extLst>
      <p:ext uri="{BB962C8B-B14F-4D97-AF65-F5344CB8AC3E}">
        <p14:creationId xmlns:p14="http://schemas.microsoft.com/office/powerpoint/2010/main" val="1759611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394356-A453-444E-AF17-6DA499853FDF}" type="datetimeFigureOut">
              <a:rPr lang="en-US" smtClean="0"/>
              <a:t>9/13/2019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1D11DC-1D1F-4C43-A272-D8F237FEEBD2}" type="slidenum">
              <a:rPr lang="en-US" smtClean="0"/>
              <a:t>‹#›</a:t>
            </a:fld>
            <a:endParaRPr lang="en-US" dirty="0"/>
          </a:p>
        </p:txBody>
      </p:sp>
    </p:spTree>
    <p:extLst>
      <p:ext uri="{BB962C8B-B14F-4D97-AF65-F5344CB8AC3E}">
        <p14:creationId xmlns:p14="http://schemas.microsoft.com/office/powerpoint/2010/main" val="327504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394356-A453-444E-AF17-6DA499853FDF}" type="datetimeFigureOut">
              <a:rPr lang="en-US" smtClean="0"/>
              <a:t>9/13/2019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21D11DC-1D1F-4C43-A272-D8F237FEEBD2}" type="slidenum">
              <a:rPr lang="en-US" smtClean="0"/>
              <a:t>‹#›</a:t>
            </a:fld>
            <a:endParaRPr lang="en-US" dirty="0"/>
          </a:p>
        </p:txBody>
      </p:sp>
    </p:spTree>
    <p:extLst>
      <p:ext uri="{BB962C8B-B14F-4D97-AF65-F5344CB8AC3E}">
        <p14:creationId xmlns:p14="http://schemas.microsoft.com/office/powerpoint/2010/main" val="3469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394356-A453-444E-AF17-6DA499853FDF}" type="datetimeFigureOut">
              <a:rPr lang="en-US" smtClean="0"/>
              <a:t>9/13/2019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21D11DC-1D1F-4C43-A272-D8F237FEEBD2}" type="slidenum">
              <a:rPr lang="en-US" smtClean="0"/>
              <a:t>‹#›</a:t>
            </a:fld>
            <a:endParaRPr lang="en-US" dirty="0"/>
          </a:p>
        </p:txBody>
      </p:sp>
    </p:spTree>
    <p:extLst>
      <p:ext uri="{BB962C8B-B14F-4D97-AF65-F5344CB8AC3E}">
        <p14:creationId xmlns:p14="http://schemas.microsoft.com/office/powerpoint/2010/main" val="2491134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394356-A453-444E-AF17-6DA499853FDF}" type="datetimeFigureOut">
              <a:rPr lang="en-US" smtClean="0"/>
              <a:t>9/13/2019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21D11DC-1D1F-4C43-A272-D8F237FEEBD2}" type="slidenum">
              <a:rPr lang="en-US" smtClean="0"/>
              <a:t>‹#›</a:t>
            </a:fld>
            <a:endParaRPr lang="en-US" dirty="0"/>
          </a:p>
        </p:txBody>
      </p:sp>
    </p:spTree>
    <p:extLst>
      <p:ext uri="{BB962C8B-B14F-4D97-AF65-F5344CB8AC3E}">
        <p14:creationId xmlns:p14="http://schemas.microsoft.com/office/powerpoint/2010/main" val="1838982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D394356-A453-444E-AF17-6DA499853FDF}" type="datetimeFigureOut">
              <a:rPr lang="en-US" smtClean="0"/>
              <a:t>9/13/2019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1D11DC-1D1F-4C43-A272-D8F237FEEBD2}" type="slidenum">
              <a:rPr lang="en-US" smtClean="0"/>
              <a:t>‹#›</a:t>
            </a:fld>
            <a:endParaRPr lang="en-US" dirty="0"/>
          </a:p>
        </p:txBody>
      </p:sp>
    </p:spTree>
    <p:extLst>
      <p:ext uri="{BB962C8B-B14F-4D97-AF65-F5344CB8AC3E}">
        <p14:creationId xmlns:p14="http://schemas.microsoft.com/office/powerpoint/2010/main" val="539618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D394356-A453-444E-AF17-6DA499853FDF}" type="datetimeFigureOut">
              <a:rPr lang="en-US" smtClean="0"/>
              <a:t>9/13/2019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1D11DC-1D1F-4C43-A272-D8F237FEEBD2}" type="slidenum">
              <a:rPr lang="en-US" smtClean="0"/>
              <a:t>‹#›</a:t>
            </a:fld>
            <a:endParaRPr lang="en-US" dirty="0"/>
          </a:p>
        </p:txBody>
      </p:sp>
    </p:spTree>
    <p:extLst>
      <p:ext uri="{BB962C8B-B14F-4D97-AF65-F5344CB8AC3E}">
        <p14:creationId xmlns:p14="http://schemas.microsoft.com/office/powerpoint/2010/main" val="2318234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394356-A453-444E-AF17-6DA499853FDF}" type="datetimeFigureOut">
              <a:rPr lang="en-US" smtClean="0"/>
              <a:t>9/13/2019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1D11DC-1D1F-4C43-A272-D8F237FEEBD2}" type="slidenum">
              <a:rPr lang="en-US" smtClean="0"/>
              <a:t>‹#›</a:t>
            </a:fld>
            <a:endParaRPr lang="en-US" dirty="0"/>
          </a:p>
        </p:txBody>
      </p:sp>
    </p:spTree>
    <p:extLst>
      <p:ext uri="{BB962C8B-B14F-4D97-AF65-F5344CB8AC3E}">
        <p14:creationId xmlns:p14="http://schemas.microsoft.com/office/powerpoint/2010/main" val="2975540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Deanna.Robinson@nnmc.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deanna.robinson@nnmc.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emini1.nnmc.edu:8005/Dashboard416/dashboard" TargetMode="External"/><Relationship Id="rId2" Type="http://schemas.openxmlformats.org/officeDocument/2006/relationships/hyperlink" Target="https://nnmc.edu/home/mynnm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mn-lt"/>
              </a:rPr>
              <a:t>Degree Works User Guide</a:t>
            </a:r>
            <a:endParaRPr lang="en-US" dirty="0">
              <a:latin typeface="+mn-lt"/>
            </a:endParaRPr>
          </a:p>
        </p:txBody>
      </p:sp>
      <p:sp>
        <p:nvSpPr>
          <p:cNvPr id="3" name="Subtitle 2"/>
          <p:cNvSpPr>
            <a:spLocks noGrp="1"/>
          </p:cNvSpPr>
          <p:nvPr>
            <p:ph type="subTitle" idx="1"/>
          </p:nvPr>
        </p:nvSpPr>
        <p:spPr>
          <a:xfrm>
            <a:off x="1524000" y="3990345"/>
            <a:ext cx="9144000" cy="1655762"/>
          </a:xfrm>
        </p:spPr>
        <p:txBody>
          <a:bodyPr>
            <a:normAutofit lnSpcReduction="10000"/>
          </a:bodyPr>
          <a:lstStyle/>
          <a:p>
            <a:r>
              <a:rPr lang="en-US" dirty="0" smtClean="0"/>
              <a:t>DeAnna Robinson</a:t>
            </a:r>
          </a:p>
          <a:p>
            <a:r>
              <a:rPr lang="en-US" dirty="0" smtClean="0"/>
              <a:t>Degree Works Analyst</a:t>
            </a:r>
          </a:p>
          <a:p>
            <a:r>
              <a:rPr lang="en-US" dirty="0" smtClean="0">
                <a:hlinkClick r:id="rId2"/>
              </a:rPr>
              <a:t>Deanna.Robinson@nnmc.edu</a:t>
            </a:r>
            <a:endParaRPr lang="en-US" dirty="0" smtClean="0"/>
          </a:p>
          <a:p>
            <a:r>
              <a:rPr lang="en-US" dirty="0" smtClean="0"/>
              <a:t>(505) 747-5487</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62234" y="1122363"/>
            <a:ext cx="3267531" cy="1352739"/>
          </a:xfrm>
          <a:prstGeom prst="rect">
            <a:avLst/>
          </a:prstGeom>
        </p:spPr>
      </p:pic>
    </p:spTree>
    <p:extLst>
      <p:ext uri="{BB962C8B-B14F-4D97-AF65-F5344CB8AC3E}">
        <p14:creationId xmlns:p14="http://schemas.microsoft.com/office/powerpoint/2010/main" val="40463221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What if Analysis</a:t>
            </a:r>
            <a:endParaRPr lang="en-US" b="1" dirty="0">
              <a:latin typeface="+mn-lt"/>
            </a:endParaRPr>
          </a:p>
        </p:txBody>
      </p:sp>
      <p:sp>
        <p:nvSpPr>
          <p:cNvPr id="3" name="Content Placeholder 2"/>
          <p:cNvSpPr>
            <a:spLocks noGrp="1"/>
          </p:cNvSpPr>
          <p:nvPr>
            <p:ph idx="1"/>
          </p:nvPr>
        </p:nvSpPr>
        <p:spPr>
          <a:xfrm>
            <a:off x="838200" y="1825625"/>
            <a:ext cx="10515600" cy="1580224"/>
          </a:xfrm>
        </p:spPr>
        <p:txBody>
          <a:bodyPr>
            <a:normAutofit fontScale="85000" lnSpcReduction="10000"/>
          </a:bodyPr>
          <a:lstStyle/>
          <a:p>
            <a:r>
              <a:rPr lang="en-US" dirty="0"/>
              <a:t>The What If Analysis is a Degree Works feature that allows a student to select a program that they might be interested in pursuing to see how their completed and registered coursework would fulfill the requirements for that possible program. If </a:t>
            </a:r>
            <a:r>
              <a:rPr lang="en-US" dirty="0" smtClean="0"/>
              <a:t>thinking </a:t>
            </a:r>
            <a:r>
              <a:rPr lang="en-US" dirty="0"/>
              <a:t>of adding a major/minor or changing majors, this is a great tool to show </a:t>
            </a:r>
            <a:r>
              <a:rPr lang="en-US" dirty="0" smtClean="0"/>
              <a:t>how previous </a:t>
            </a:r>
            <a:r>
              <a:rPr lang="en-US" dirty="0"/>
              <a:t>courses can be applied to </a:t>
            </a:r>
            <a:r>
              <a:rPr lang="en-US" dirty="0" smtClean="0"/>
              <a:t>the </a:t>
            </a:r>
            <a:r>
              <a:rPr lang="en-US" dirty="0"/>
              <a:t>potential degree. </a:t>
            </a:r>
          </a:p>
        </p:txBody>
      </p:sp>
      <p:pic>
        <p:nvPicPr>
          <p:cNvPr id="4" name="Picture 3"/>
          <p:cNvPicPr>
            <a:picLocks noChangeAspect="1"/>
          </p:cNvPicPr>
          <p:nvPr/>
        </p:nvPicPr>
        <p:blipFill rotWithShape="1">
          <a:blip r:embed="rId2"/>
          <a:srcRect r="9202" b="20251"/>
          <a:stretch/>
        </p:blipFill>
        <p:spPr>
          <a:xfrm>
            <a:off x="1140291" y="3405849"/>
            <a:ext cx="9345948" cy="3452151"/>
          </a:xfrm>
          <a:prstGeom prst="rect">
            <a:avLst/>
          </a:prstGeom>
        </p:spPr>
      </p:pic>
      <p:sp>
        <p:nvSpPr>
          <p:cNvPr id="5" name="Oval 4"/>
          <p:cNvSpPr/>
          <p:nvPr/>
        </p:nvSpPr>
        <p:spPr>
          <a:xfrm>
            <a:off x="1073790" y="3808602"/>
            <a:ext cx="520118" cy="310138"/>
          </a:xfrm>
          <a:prstGeom prst="ellipse">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51744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What-If Analysis</a:t>
            </a:r>
            <a:endParaRPr lang="en-US" b="1" dirty="0">
              <a:latin typeface="+mn-lt"/>
            </a:endParaRPr>
          </a:p>
        </p:txBody>
      </p:sp>
      <p:sp>
        <p:nvSpPr>
          <p:cNvPr id="3" name="Content Placeholder 2"/>
          <p:cNvSpPr>
            <a:spLocks noGrp="1"/>
          </p:cNvSpPr>
          <p:nvPr>
            <p:ph idx="1"/>
          </p:nvPr>
        </p:nvSpPr>
        <p:spPr>
          <a:xfrm>
            <a:off x="838200" y="1825625"/>
            <a:ext cx="10515600" cy="1580224"/>
          </a:xfrm>
        </p:spPr>
        <p:txBody>
          <a:bodyPr>
            <a:normAutofit/>
          </a:bodyPr>
          <a:lstStyle/>
          <a:p>
            <a:r>
              <a:rPr lang="en-US" dirty="0" smtClean="0"/>
              <a:t>Select the type of degree, catalog year, and then the major the student is thinking of switching to</a:t>
            </a:r>
          </a:p>
          <a:p>
            <a:r>
              <a:rPr lang="en-US" dirty="0" smtClean="0"/>
              <a:t>Select ‘Process What-If’ to generate the what-if audit</a:t>
            </a:r>
            <a:endParaRPr lang="en-US" dirty="0"/>
          </a:p>
        </p:txBody>
      </p:sp>
      <p:pic>
        <p:nvPicPr>
          <p:cNvPr id="4" name="Picture 3"/>
          <p:cNvPicPr>
            <a:picLocks noChangeAspect="1"/>
          </p:cNvPicPr>
          <p:nvPr/>
        </p:nvPicPr>
        <p:blipFill rotWithShape="1">
          <a:blip r:embed="rId2"/>
          <a:srcRect r="9202" b="20251"/>
          <a:stretch/>
        </p:blipFill>
        <p:spPr>
          <a:xfrm>
            <a:off x="1140291" y="3405849"/>
            <a:ext cx="9345948" cy="3452151"/>
          </a:xfrm>
          <a:prstGeom prst="rect">
            <a:avLst/>
          </a:prstGeom>
        </p:spPr>
      </p:pic>
      <p:sp>
        <p:nvSpPr>
          <p:cNvPr id="5" name="Oval 4"/>
          <p:cNvSpPr/>
          <p:nvPr/>
        </p:nvSpPr>
        <p:spPr>
          <a:xfrm>
            <a:off x="2860644" y="3607266"/>
            <a:ext cx="864067" cy="243658"/>
          </a:xfrm>
          <a:prstGeom prst="ellipse">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p:cNvSpPr/>
          <p:nvPr/>
        </p:nvSpPr>
        <p:spPr>
          <a:xfrm>
            <a:off x="2038526" y="4128219"/>
            <a:ext cx="704674" cy="418614"/>
          </a:xfrm>
          <a:prstGeom prst="ellipse">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2155972" y="4823671"/>
            <a:ext cx="486560" cy="226502"/>
          </a:xfrm>
          <a:prstGeom prst="ellipse">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50269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What-If Analysis</a:t>
            </a:r>
            <a:endParaRPr lang="en-US" b="1" dirty="0">
              <a:latin typeface="+mn-lt"/>
            </a:endParaRPr>
          </a:p>
        </p:txBody>
      </p:sp>
      <p:sp>
        <p:nvSpPr>
          <p:cNvPr id="3" name="Content Placeholder 2"/>
          <p:cNvSpPr>
            <a:spLocks noGrp="1"/>
          </p:cNvSpPr>
          <p:nvPr>
            <p:ph idx="1"/>
          </p:nvPr>
        </p:nvSpPr>
        <p:spPr>
          <a:xfrm>
            <a:off x="838200" y="1825624"/>
            <a:ext cx="10515600" cy="1865531"/>
          </a:xfrm>
        </p:spPr>
        <p:txBody>
          <a:bodyPr>
            <a:normAutofit fontScale="92500" lnSpcReduction="10000"/>
          </a:bodyPr>
          <a:lstStyle/>
          <a:p>
            <a:r>
              <a:rPr lang="en-US" dirty="0" smtClean="0"/>
              <a:t>Once the analysis is complete, it will display such as a normal degree audit</a:t>
            </a:r>
          </a:p>
          <a:p>
            <a:r>
              <a:rPr lang="en-US" dirty="0" smtClean="0"/>
              <a:t>However, the </a:t>
            </a:r>
            <a:r>
              <a:rPr lang="en-US" dirty="0" smtClean="0"/>
              <a:t>fallthrough</a:t>
            </a:r>
            <a:r>
              <a:rPr lang="en-US" dirty="0" smtClean="0"/>
              <a:t> section may contain several more courses.</a:t>
            </a:r>
          </a:p>
          <a:p>
            <a:pPr lvl="1"/>
            <a:r>
              <a:rPr lang="en-US" dirty="0" smtClean="0"/>
              <a:t>Ex: this student is an accounting major and the what-if analysis was performed for the Information Engineering major. The accounting courses this student has taken and is in the process of taking, do not apply to the information engineering degree</a:t>
            </a:r>
            <a:endParaRPr lang="en-US" dirty="0"/>
          </a:p>
        </p:txBody>
      </p:sp>
      <p:pic>
        <p:nvPicPr>
          <p:cNvPr id="8" name="Picture 7"/>
          <p:cNvPicPr>
            <a:picLocks noChangeAspect="1"/>
          </p:cNvPicPr>
          <p:nvPr/>
        </p:nvPicPr>
        <p:blipFill>
          <a:blip r:embed="rId2"/>
          <a:stretch>
            <a:fillRect/>
          </a:stretch>
        </p:blipFill>
        <p:spPr>
          <a:xfrm>
            <a:off x="0" y="3808602"/>
            <a:ext cx="12192000" cy="2420224"/>
          </a:xfrm>
          <a:prstGeom prst="rect">
            <a:avLst/>
          </a:prstGeom>
        </p:spPr>
      </p:pic>
    </p:spTree>
    <p:extLst>
      <p:ext uri="{BB962C8B-B14F-4D97-AF65-F5344CB8AC3E}">
        <p14:creationId xmlns:p14="http://schemas.microsoft.com/office/powerpoint/2010/main" val="20289647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GPA Calculator</a:t>
            </a:r>
            <a:endParaRPr lang="en-US" b="1" dirty="0">
              <a:latin typeface="+mn-lt"/>
            </a:endParaRPr>
          </a:p>
        </p:txBody>
      </p:sp>
      <p:sp>
        <p:nvSpPr>
          <p:cNvPr id="3" name="Content Placeholder 2"/>
          <p:cNvSpPr>
            <a:spLocks noGrp="1"/>
          </p:cNvSpPr>
          <p:nvPr>
            <p:ph idx="1"/>
          </p:nvPr>
        </p:nvSpPr>
        <p:spPr/>
        <p:txBody>
          <a:bodyPr/>
          <a:lstStyle/>
          <a:p>
            <a:r>
              <a:rPr lang="en-US" dirty="0"/>
              <a:t>There are </a:t>
            </a:r>
            <a:r>
              <a:rPr lang="en-US" dirty="0" smtClean="0"/>
              <a:t>two </a:t>
            </a:r>
            <a:r>
              <a:rPr lang="en-US" dirty="0"/>
              <a:t>different GPA calculators in Degree </a:t>
            </a:r>
            <a:r>
              <a:rPr lang="en-US" dirty="0" smtClean="0"/>
              <a:t>Works</a:t>
            </a:r>
          </a:p>
          <a:p>
            <a:r>
              <a:rPr lang="en-US" dirty="0" smtClean="0"/>
              <a:t>The Advice </a:t>
            </a:r>
            <a:r>
              <a:rPr lang="en-US" dirty="0"/>
              <a:t>Calculator </a:t>
            </a:r>
            <a:r>
              <a:rPr lang="en-US" dirty="0" smtClean="0"/>
              <a:t>helps </a:t>
            </a:r>
            <a:r>
              <a:rPr lang="en-US" dirty="0"/>
              <a:t>you to determine how to reach a desired </a:t>
            </a:r>
            <a:r>
              <a:rPr lang="en-US" dirty="0" smtClean="0"/>
              <a:t>GPA</a:t>
            </a:r>
          </a:p>
          <a:p>
            <a:r>
              <a:rPr lang="en-US" dirty="0" smtClean="0"/>
              <a:t>The </a:t>
            </a:r>
            <a:r>
              <a:rPr lang="en-US" dirty="0"/>
              <a:t>Term Calculator helps you to predict </a:t>
            </a:r>
            <a:r>
              <a:rPr lang="en-US" dirty="0" smtClean="0"/>
              <a:t>what the GPA </a:t>
            </a:r>
            <a:r>
              <a:rPr lang="en-US" dirty="0"/>
              <a:t>will be for the current semester based on the grades </a:t>
            </a:r>
            <a:r>
              <a:rPr lang="en-US" dirty="0" smtClean="0"/>
              <a:t>a student hopes to earn </a:t>
            </a:r>
            <a:r>
              <a:rPr lang="en-US" dirty="0"/>
              <a:t>in each </a:t>
            </a:r>
            <a:r>
              <a:rPr lang="en-US" dirty="0" smtClean="0"/>
              <a:t>class</a:t>
            </a:r>
            <a:endParaRPr lang="en-US" dirty="0"/>
          </a:p>
        </p:txBody>
      </p:sp>
    </p:spTree>
    <p:extLst>
      <p:ext uri="{BB962C8B-B14F-4D97-AF65-F5344CB8AC3E}">
        <p14:creationId xmlns:p14="http://schemas.microsoft.com/office/powerpoint/2010/main" val="31647313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Term GPA Calculator</a:t>
            </a:r>
            <a:endParaRPr lang="en-US" b="1" dirty="0">
              <a:latin typeface="+mn-lt"/>
            </a:endParaRPr>
          </a:p>
        </p:txBody>
      </p:sp>
      <p:sp>
        <p:nvSpPr>
          <p:cNvPr id="3" name="Content Placeholder 2"/>
          <p:cNvSpPr>
            <a:spLocks noGrp="1"/>
          </p:cNvSpPr>
          <p:nvPr>
            <p:ph idx="1"/>
          </p:nvPr>
        </p:nvSpPr>
        <p:spPr>
          <a:xfrm>
            <a:off x="838200" y="1825625"/>
            <a:ext cx="10515600" cy="1806808"/>
          </a:xfrm>
        </p:spPr>
        <p:txBody>
          <a:bodyPr>
            <a:normAutofit fontScale="92500" lnSpcReduction="20000"/>
          </a:bodyPr>
          <a:lstStyle/>
          <a:p>
            <a:r>
              <a:rPr lang="en-US" dirty="0" smtClean="0"/>
              <a:t>The term GPA calculator will load in progress courses, though what courses are listed has no affect on the calculation</a:t>
            </a:r>
          </a:p>
          <a:p>
            <a:r>
              <a:rPr lang="en-US" dirty="0" smtClean="0"/>
              <a:t>If no in progress courses are listed, you can enter the number of credits and the grades you wish to calculate to see how that will affect the current GPA</a:t>
            </a:r>
          </a:p>
          <a:p>
            <a:r>
              <a:rPr lang="en-US" dirty="0" smtClean="0"/>
              <a:t>Select ‘Calculate’</a:t>
            </a:r>
          </a:p>
        </p:txBody>
      </p:sp>
      <p:pic>
        <p:nvPicPr>
          <p:cNvPr id="4" name="Picture 3"/>
          <p:cNvPicPr>
            <a:picLocks noChangeAspect="1"/>
          </p:cNvPicPr>
          <p:nvPr/>
        </p:nvPicPr>
        <p:blipFill>
          <a:blip r:embed="rId2"/>
          <a:stretch>
            <a:fillRect/>
          </a:stretch>
        </p:blipFill>
        <p:spPr>
          <a:xfrm>
            <a:off x="1845272" y="3632433"/>
            <a:ext cx="8501456" cy="2825779"/>
          </a:xfrm>
          <a:prstGeom prst="rect">
            <a:avLst/>
          </a:prstGeom>
        </p:spPr>
      </p:pic>
      <p:sp>
        <p:nvSpPr>
          <p:cNvPr id="5" name="Oval 4"/>
          <p:cNvSpPr/>
          <p:nvPr/>
        </p:nvSpPr>
        <p:spPr>
          <a:xfrm>
            <a:off x="8235949" y="6214553"/>
            <a:ext cx="745681" cy="305887"/>
          </a:xfrm>
          <a:prstGeom prst="ellipse">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787065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Term GPA Calculator</a:t>
            </a:r>
            <a:endParaRPr lang="en-US" b="1" dirty="0">
              <a:latin typeface="+mn-lt"/>
            </a:endParaRPr>
          </a:p>
        </p:txBody>
      </p:sp>
      <p:sp>
        <p:nvSpPr>
          <p:cNvPr id="3" name="Content Placeholder 2"/>
          <p:cNvSpPr>
            <a:spLocks noGrp="1"/>
          </p:cNvSpPr>
          <p:nvPr>
            <p:ph idx="1"/>
          </p:nvPr>
        </p:nvSpPr>
        <p:spPr>
          <a:xfrm>
            <a:off x="838200" y="1825625"/>
            <a:ext cx="10515600" cy="1806808"/>
          </a:xfrm>
        </p:spPr>
        <p:txBody>
          <a:bodyPr>
            <a:normAutofit/>
          </a:bodyPr>
          <a:lstStyle/>
          <a:p>
            <a:r>
              <a:rPr lang="en-US" dirty="0" smtClean="0"/>
              <a:t>The calculator will display what the GPA will be at the end of the term if those grades are reached</a:t>
            </a:r>
            <a:endParaRPr lang="en-US" dirty="0"/>
          </a:p>
        </p:txBody>
      </p:sp>
      <p:pic>
        <p:nvPicPr>
          <p:cNvPr id="5" name="Picture 4"/>
          <p:cNvPicPr>
            <a:picLocks noChangeAspect="1"/>
          </p:cNvPicPr>
          <p:nvPr/>
        </p:nvPicPr>
        <p:blipFill>
          <a:blip r:embed="rId2"/>
          <a:stretch>
            <a:fillRect/>
          </a:stretch>
        </p:blipFill>
        <p:spPr>
          <a:xfrm>
            <a:off x="440834" y="4127485"/>
            <a:ext cx="11310332" cy="2512598"/>
          </a:xfrm>
          <a:prstGeom prst="rect">
            <a:avLst/>
          </a:prstGeom>
        </p:spPr>
      </p:pic>
    </p:spTree>
    <p:extLst>
      <p:ext uri="{BB962C8B-B14F-4D97-AF65-F5344CB8AC3E}">
        <p14:creationId xmlns:p14="http://schemas.microsoft.com/office/powerpoint/2010/main" val="30190835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Advice GPA Calculator</a:t>
            </a:r>
            <a:endParaRPr lang="en-US" b="1" dirty="0">
              <a:latin typeface="+mn-lt"/>
            </a:endParaRPr>
          </a:p>
        </p:txBody>
      </p:sp>
      <p:sp>
        <p:nvSpPr>
          <p:cNvPr id="3" name="Content Placeholder 2"/>
          <p:cNvSpPr>
            <a:spLocks noGrp="1"/>
          </p:cNvSpPr>
          <p:nvPr>
            <p:ph idx="1"/>
          </p:nvPr>
        </p:nvSpPr>
        <p:spPr>
          <a:xfrm>
            <a:off x="838200" y="1825625"/>
            <a:ext cx="10515600" cy="1806808"/>
          </a:xfrm>
        </p:spPr>
        <p:txBody>
          <a:bodyPr>
            <a:normAutofit lnSpcReduction="10000"/>
          </a:bodyPr>
          <a:lstStyle/>
          <a:p>
            <a:r>
              <a:rPr lang="en-US" dirty="0" smtClean="0"/>
              <a:t>The advice GPA calculator will load the current GPA and credits earned</a:t>
            </a:r>
          </a:p>
          <a:p>
            <a:r>
              <a:rPr lang="en-US" dirty="0" smtClean="0"/>
              <a:t>Enter the desired GPA</a:t>
            </a:r>
          </a:p>
          <a:p>
            <a:r>
              <a:rPr lang="en-US" dirty="0" smtClean="0"/>
              <a:t>Select ‘Calculate’</a:t>
            </a:r>
            <a:endParaRPr lang="en-US" dirty="0" smtClean="0"/>
          </a:p>
        </p:txBody>
      </p:sp>
      <p:pic>
        <p:nvPicPr>
          <p:cNvPr id="6" name="Picture 5"/>
          <p:cNvPicPr>
            <a:picLocks noChangeAspect="1"/>
          </p:cNvPicPr>
          <p:nvPr/>
        </p:nvPicPr>
        <p:blipFill>
          <a:blip r:embed="rId2"/>
          <a:stretch>
            <a:fillRect/>
          </a:stretch>
        </p:blipFill>
        <p:spPr>
          <a:xfrm>
            <a:off x="595312" y="4316398"/>
            <a:ext cx="11001375" cy="2000250"/>
          </a:xfrm>
          <a:prstGeom prst="rect">
            <a:avLst/>
          </a:prstGeom>
        </p:spPr>
      </p:pic>
      <p:sp>
        <p:nvSpPr>
          <p:cNvPr id="7" name="Oval 6"/>
          <p:cNvSpPr/>
          <p:nvPr/>
        </p:nvSpPr>
        <p:spPr>
          <a:xfrm>
            <a:off x="9882231" y="5595456"/>
            <a:ext cx="998290" cy="453005"/>
          </a:xfrm>
          <a:prstGeom prst="ellipse">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126303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Advice GPA Calculator</a:t>
            </a:r>
            <a:endParaRPr lang="en-US" b="1" dirty="0">
              <a:latin typeface="+mn-lt"/>
            </a:endParaRPr>
          </a:p>
        </p:txBody>
      </p:sp>
      <p:sp>
        <p:nvSpPr>
          <p:cNvPr id="3" name="Content Placeholder 2"/>
          <p:cNvSpPr>
            <a:spLocks noGrp="1"/>
          </p:cNvSpPr>
          <p:nvPr>
            <p:ph idx="1"/>
          </p:nvPr>
        </p:nvSpPr>
        <p:spPr>
          <a:xfrm>
            <a:off x="838200" y="1825625"/>
            <a:ext cx="10515600" cy="1806808"/>
          </a:xfrm>
        </p:spPr>
        <p:txBody>
          <a:bodyPr>
            <a:normAutofit/>
          </a:bodyPr>
          <a:lstStyle/>
          <a:p>
            <a:r>
              <a:rPr lang="en-US" dirty="0" smtClean="0"/>
              <a:t>The advice GPA calculator will give recommendations for credits that need to be earned at a particular grade level to achieve the desired GPA </a:t>
            </a:r>
            <a:endParaRPr lang="en-US" dirty="0" smtClean="0"/>
          </a:p>
        </p:txBody>
      </p:sp>
      <p:pic>
        <p:nvPicPr>
          <p:cNvPr id="4" name="Picture 3"/>
          <p:cNvPicPr>
            <a:picLocks noChangeAspect="1"/>
          </p:cNvPicPr>
          <p:nvPr/>
        </p:nvPicPr>
        <p:blipFill>
          <a:blip r:embed="rId2"/>
          <a:stretch>
            <a:fillRect/>
          </a:stretch>
        </p:blipFill>
        <p:spPr>
          <a:xfrm>
            <a:off x="796299" y="3851261"/>
            <a:ext cx="10599402" cy="2493977"/>
          </a:xfrm>
          <a:prstGeom prst="rect">
            <a:avLst/>
          </a:prstGeom>
        </p:spPr>
      </p:pic>
      <p:sp>
        <p:nvSpPr>
          <p:cNvPr id="7" name="Oval 6"/>
          <p:cNvSpPr/>
          <p:nvPr/>
        </p:nvSpPr>
        <p:spPr>
          <a:xfrm>
            <a:off x="1585519" y="4932727"/>
            <a:ext cx="2701255" cy="578839"/>
          </a:xfrm>
          <a:prstGeom prst="ellipse">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48233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Notes</a:t>
            </a:r>
            <a:endParaRPr lang="en-US" b="1" dirty="0">
              <a:latin typeface="+mn-lt"/>
            </a:endParaRPr>
          </a:p>
        </p:txBody>
      </p:sp>
      <p:sp>
        <p:nvSpPr>
          <p:cNvPr id="3" name="Content Placeholder 2"/>
          <p:cNvSpPr>
            <a:spLocks noGrp="1"/>
          </p:cNvSpPr>
          <p:nvPr>
            <p:ph idx="1"/>
          </p:nvPr>
        </p:nvSpPr>
        <p:spPr/>
        <p:txBody>
          <a:bodyPr/>
          <a:lstStyle/>
          <a:p>
            <a:r>
              <a:rPr lang="en-US" dirty="0" smtClean="0"/>
              <a:t>It is recommended to leave a note each time you meet with a student</a:t>
            </a:r>
          </a:p>
          <a:p>
            <a:r>
              <a:rPr lang="en-US" dirty="0" smtClean="0"/>
              <a:t>Other advisors will be able to see these notes, but students will not</a:t>
            </a:r>
          </a:p>
          <a:p>
            <a:r>
              <a:rPr lang="en-US" dirty="0" smtClean="0"/>
              <a:t>Be </a:t>
            </a:r>
            <a:r>
              <a:rPr lang="en-US" b="1" u="sng" dirty="0" smtClean="0"/>
              <a:t>very</a:t>
            </a:r>
            <a:r>
              <a:rPr lang="en-US" dirty="0" smtClean="0"/>
              <a:t> careful with what you put in the notes. These will become part of the official student record</a:t>
            </a:r>
          </a:p>
          <a:p>
            <a:pPr lvl="1"/>
            <a:r>
              <a:rPr lang="en-US" dirty="0" smtClean="0"/>
              <a:t>Good: “Met with student to discuss switching major from accounting to project management. Will discuss again after first project management course is taken next semester. DeAnna Robinson 09/13/2019”</a:t>
            </a:r>
          </a:p>
          <a:p>
            <a:pPr lvl="1"/>
            <a:r>
              <a:rPr lang="en-US" dirty="0" smtClean="0"/>
              <a:t>Bad: “Student came in upset about a grade and needed to change next semester’s schedule because the failed class was a prerequisite for another she is taking next semester. She was a total b***h.”</a:t>
            </a:r>
            <a:endParaRPr lang="en-US" dirty="0"/>
          </a:p>
        </p:txBody>
      </p:sp>
    </p:spTree>
    <p:extLst>
      <p:ext uri="{BB962C8B-B14F-4D97-AF65-F5344CB8AC3E}">
        <p14:creationId xmlns:p14="http://schemas.microsoft.com/office/powerpoint/2010/main" val="15002245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Notes</a:t>
            </a:r>
            <a:endParaRPr lang="en-US" b="1" dirty="0">
              <a:latin typeface="+mn-lt"/>
            </a:endParaRPr>
          </a:p>
        </p:txBody>
      </p:sp>
      <p:sp>
        <p:nvSpPr>
          <p:cNvPr id="3" name="Content Placeholder 2"/>
          <p:cNvSpPr>
            <a:spLocks noGrp="1"/>
          </p:cNvSpPr>
          <p:nvPr>
            <p:ph idx="1"/>
          </p:nvPr>
        </p:nvSpPr>
        <p:spPr>
          <a:xfrm>
            <a:off x="838200" y="1825625"/>
            <a:ext cx="10515600" cy="3023212"/>
          </a:xfrm>
        </p:spPr>
        <p:txBody>
          <a:bodyPr>
            <a:normAutofit/>
          </a:bodyPr>
          <a:lstStyle/>
          <a:p>
            <a:r>
              <a:rPr lang="en-US" dirty="0" smtClean="0"/>
              <a:t>Notes can be viewed, added, and modified</a:t>
            </a:r>
          </a:p>
          <a:p>
            <a:r>
              <a:rPr lang="en-US" dirty="0" smtClean="0"/>
              <a:t>However, it is best practice to not modify another advisor’s notes</a:t>
            </a:r>
            <a:endParaRPr lang="en-US" dirty="0"/>
          </a:p>
        </p:txBody>
      </p:sp>
      <p:pic>
        <p:nvPicPr>
          <p:cNvPr id="6" name="Picture 5"/>
          <p:cNvPicPr>
            <a:picLocks noChangeAspect="1"/>
          </p:cNvPicPr>
          <p:nvPr/>
        </p:nvPicPr>
        <p:blipFill>
          <a:blip r:embed="rId2"/>
          <a:stretch>
            <a:fillRect/>
          </a:stretch>
        </p:blipFill>
        <p:spPr>
          <a:xfrm>
            <a:off x="566930" y="4848837"/>
            <a:ext cx="11057595" cy="1727286"/>
          </a:xfrm>
          <a:prstGeom prst="rect">
            <a:avLst/>
          </a:prstGeom>
        </p:spPr>
      </p:pic>
      <p:sp>
        <p:nvSpPr>
          <p:cNvPr id="7" name="Rectangle 6"/>
          <p:cNvSpPr/>
          <p:nvPr/>
        </p:nvSpPr>
        <p:spPr>
          <a:xfrm>
            <a:off x="566930" y="6073629"/>
            <a:ext cx="842420" cy="36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8043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What is Degree Works?</a:t>
            </a:r>
            <a:endParaRPr lang="en-US" b="1" dirty="0">
              <a:latin typeface="+mn-lt"/>
            </a:endParaRPr>
          </a:p>
        </p:txBody>
      </p:sp>
      <p:sp>
        <p:nvSpPr>
          <p:cNvPr id="3" name="Content Placeholder 2"/>
          <p:cNvSpPr>
            <a:spLocks noGrp="1"/>
          </p:cNvSpPr>
          <p:nvPr>
            <p:ph idx="1"/>
          </p:nvPr>
        </p:nvSpPr>
        <p:spPr/>
        <p:txBody>
          <a:bodyPr/>
          <a:lstStyle/>
          <a:p>
            <a:r>
              <a:rPr lang="en-US" dirty="0" smtClean="0"/>
              <a:t>System for auditing progression throughout a student’s program</a:t>
            </a:r>
          </a:p>
          <a:p>
            <a:r>
              <a:rPr lang="en-US" dirty="0" smtClean="0"/>
              <a:t>Used by students, faculty, and advising staff</a:t>
            </a:r>
          </a:p>
          <a:p>
            <a:r>
              <a:rPr lang="en-US" dirty="0" smtClean="0"/>
              <a:t>Can perform traditional audits, what-if analyses, calculate future GPA, look ahead at courses</a:t>
            </a:r>
            <a:endParaRPr lang="en-US" dirty="0"/>
          </a:p>
        </p:txBody>
      </p:sp>
    </p:spTree>
    <p:extLst>
      <p:ext uri="{BB962C8B-B14F-4D97-AF65-F5344CB8AC3E}">
        <p14:creationId xmlns:p14="http://schemas.microsoft.com/office/powerpoint/2010/main" val="12671991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FAQ’s</a:t>
            </a:r>
            <a:endParaRPr lang="en-US" b="1" dirty="0">
              <a:latin typeface="+mn-lt"/>
            </a:endParaRPr>
          </a:p>
        </p:txBody>
      </p:sp>
      <p:sp>
        <p:nvSpPr>
          <p:cNvPr id="3" name="Content Placeholder 2"/>
          <p:cNvSpPr>
            <a:spLocks noGrp="1"/>
          </p:cNvSpPr>
          <p:nvPr>
            <p:ph idx="1"/>
          </p:nvPr>
        </p:nvSpPr>
        <p:spPr/>
        <p:txBody>
          <a:bodyPr>
            <a:normAutofit lnSpcReduction="10000"/>
          </a:bodyPr>
          <a:lstStyle/>
          <a:p>
            <a:endParaRPr lang="en-US" dirty="0"/>
          </a:p>
          <a:p>
            <a:r>
              <a:rPr lang="en-US" dirty="0"/>
              <a:t> </a:t>
            </a:r>
            <a:r>
              <a:rPr lang="en-US" b="1" dirty="0"/>
              <a:t>How current is </a:t>
            </a:r>
            <a:r>
              <a:rPr lang="en-US" b="1" dirty="0" smtClean="0"/>
              <a:t>the </a:t>
            </a:r>
            <a:r>
              <a:rPr lang="en-US" b="1" dirty="0"/>
              <a:t>information in Degree Works? </a:t>
            </a:r>
          </a:p>
          <a:p>
            <a:pPr lvl="1"/>
            <a:r>
              <a:rPr lang="en-US" dirty="0" smtClean="0"/>
              <a:t>The information in Degree Works is refreshed each night. Any changes made today (e.g., grade changes or classes added/dropped) will be seen in Degree Works tomorrow. </a:t>
            </a:r>
            <a:endParaRPr lang="en-US" dirty="0"/>
          </a:p>
          <a:p>
            <a:r>
              <a:rPr lang="en-US" dirty="0"/>
              <a:t> </a:t>
            </a:r>
            <a:r>
              <a:rPr lang="en-US" b="1" dirty="0"/>
              <a:t>Can </a:t>
            </a:r>
            <a:r>
              <a:rPr lang="en-US" b="1" dirty="0" smtClean="0"/>
              <a:t>a student </a:t>
            </a:r>
            <a:r>
              <a:rPr lang="en-US" b="1" dirty="0"/>
              <a:t>register for courses in Degree Works? </a:t>
            </a:r>
            <a:r>
              <a:rPr lang="en-US" dirty="0" smtClean="0"/>
              <a:t> </a:t>
            </a:r>
          </a:p>
          <a:p>
            <a:pPr lvl="1"/>
            <a:r>
              <a:rPr lang="en-US" dirty="0" smtClean="0"/>
              <a:t>No</a:t>
            </a:r>
            <a:r>
              <a:rPr lang="en-US" dirty="0"/>
              <a:t>. Degree Works is a snapshot of courses in-progress, planned, and in academic history. This may be an option in the future. </a:t>
            </a:r>
          </a:p>
          <a:p>
            <a:r>
              <a:rPr lang="en-US" dirty="0"/>
              <a:t> </a:t>
            </a:r>
            <a:r>
              <a:rPr lang="en-US" b="1" dirty="0"/>
              <a:t>Are </a:t>
            </a:r>
            <a:r>
              <a:rPr lang="en-US" b="1" dirty="0" smtClean="0"/>
              <a:t>grades </a:t>
            </a:r>
            <a:r>
              <a:rPr lang="en-US" b="1" dirty="0"/>
              <a:t>visible in Degree Works? </a:t>
            </a:r>
          </a:p>
          <a:p>
            <a:pPr lvl="1"/>
            <a:r>
              <a:rPr lang="en-US" dirty="0" smtClean="0"/>
              <a:t>Yes</a:t>
            </a:r>
            <a:r>
              <a:rPr lang="en-US" dirty="0"/>
              <a:t>, once grades have been processed at the end of the semester. Midterm grades are not available in Degree Works. </a:t>
            </a:r>
            <a:endParaRPr lang="en-US" b="1" dirty="0"/>
          </a:p>
        </p:txBody>
      </p:sp>
    </p:spTree>
    <p:extLst>
      <p:ext uri="{BB962C8B-B14F-4D97-AF65-F5344CB8AC3E}">
        <p14:creationId xmlns:p14="http://schemas.microsoft.com/office/powerpoint/2010/main" val="10879933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FAQ’s continued</a:t>
            </a:r>
            <a:endParaRPr lang="en-US" b="1" dirty="0">
              <a:latin typeface="+mn-lt"/>
            </a:endParaRPr>
          </a:p>
        </p:txBody>
      </p:sp>
      <p:sp>
        <p:nvSpPr>
          <p:cNvPr id="3" name="Content Placeholder 2"/>
          <p:cNvSpPr>
            <a:spLocks noGrp="1"/>
          </p:cNvSpPr>
          <p:nvPr>
            <p:ph idx="1"/>
          </p:nvPr>
        </p:nvSpPr>
        <p:spPr/>
        <p:txBody>
          <a:bodyPr>
            <a:normAutofit fontScale="92500" lnSpcReduction="10000"/>
          </a:bodyPr>
          <a:lstStyle/>
          <a:p>
            <a:endParaRPr lang="en-US" dirty="0"/>
          </a:p>
          <a:p>
            <a:r>
              <a:rPr lang="en-US" b="1" dirty="0" smtClean="0"/>
              <a:t>Can </a:t>
            </a:r>
            <a:r>
              <a:rPr lang="en-US" b="1" dirty="0"/>
              <a:t>I see a list of all of the classes that </a:t>
            </a:r>
            <a:r>
              <a:rPr lang="en-US" b="1" dirty="0" smtClean="0"/>
              <a:t>a student has </a:t>
            </a:r>
            <a:r>
              <a:rPr lang="en-US" b="1" dirty="0"/>
              <a:t>taken and how many classes </a:t>
            </a:r>
            <a:r>
              <a:rPr lang="en-US" b="1" dirty="0" smtClean="0"/>
              <a:t>they </a:t>
            </a:r>
            <a:r>
              <a:rPr lang="en-US" b="1" dirty="0"/>
              <a:t>have left to fulfill </a:t>
            </a:r>
            <a:r>
              <a:rPr lang="en-US" b="1" dirty="0" smtClean="0"/>
              <a:t>degree </a:t>
            </a:r>
            <a:r>
              <a:rPr lang="en-US" b="1" dirty="0"/>
              <a:t>requirements? </a:t>
            </a:r>
            <a:endParaRPr lang="en-US" dirty="0" smtClean="0"/>
          </a:p>
          <a:p>
            <a:pPr lvl="1"/>
            <a:r>
              <a:rPr lang="en-US" dirty="0" smtClean="0"/>
              <a:t>Yes</a:t>
            </a:r>
            <a:r>
              <a:rPr lang="en-US" dirty="0"/>
              <a:t>, you can find the courses </a:t>
            </a:r>
            <a:r>
              <a:rPr lang="en-US" dirty="0" smtClean="0"/>
              <a:t>that have been </a:t>
            </a:r>
            <a:r>
              <a:rPr lang="en-US" dirty="0"/>
              <a:t>taken at NNMC as well as transfer courses in </a:t>
            </a:r>
            <a:r>
              <a:rPr lang="en-US" dirty="0" smtClean="0"/>
              <a:t>the </a:t>
            </a:r>
            <a:r>
              <a:rPr lang="en-US" dirty="0"/>
              <a:t>worksheet audit. To identify requirements that </a:t>
            </a:r>
            <a:r>
              <a:rPr lang="en-US" dirty="0" smtClean="0"/>
              <a:t>still </a:t>
            </a:r>
            <a:r>
              <a:rPr lang="en-US" dirty="0"/>
              <a:t>need </a:t>
            </a:r>
            <a:r>
              <a:rPr lang="en-US" dirty="0" smtClean="0"/>
              <a:t>to be completed, </a:t>
            </a:r>
            <a:r>
              <a:rPr lang="en-US" dirty="0"/>
              <a:t>look for unchecked boxes. Degree Works is laid out in block format displaying degree, major, minor, and concentration requirements information. </a:t>
            </a:r>
            <a:endParaRPr lang="en-US" b="1" dirty="0" smtClean="0"/>
          </a:p>
          <a:p>
            <a:r>
              <a:rPr lang="en-US" b="1" dirty="0"/>
              <a:t>How can I update information? </a:t>
            </a:r>
            <a:endParaRPr lang="en-US" b="1" dirty="0" smtClean="0"/>
          </a:p>
          <a:p>
            <a:pPr lvl="1"/>
            <a:r>
              <a:rPr lang="en-US" dirty="0"/>
              <a:t>You cannot update course information in Degree Works. To initiate changes to your academic program, please consult with </a:t>
            </a:r>
            <a:r>
              <a:rPr lang="en-US" dirty="0" smtClean="0"/>
              <a:t>the advisor/registrar’s office. </a:t>
            </a:r>
            <a:endParaRPr lang="en-US" b="1" dirty="0" smtClean="0"/>
          </a:p>
          <a:p>
            <a:r>
              <a:rPr lang="en-US" b="1" dirty="0"/>
              <a:t>How do we make a substitution for a course </a:t>
            </a:r>
            <a:r>
              <a:rPr lang="en-US" b="1" dirty="0" smtClean="0"/>
              <a:t>requirement?</a:t>
            </a:r>
          </a:p>
          <a:p>
            <a:pPr lvl="1"/>
            <a:r>
              <a:rPr lang="en-US" dirty="0"/>
              <a:t>Please consult with </a:t>
            </a:r>
            <a:r>
              <a:rPr lang="en-US" dirty="0" smtClean="0"/>
              <a:t>the </a:t>
            </a:r>
            <a:r>
              <a:rPr lang="en-US" dirty="0"/>
              <a:t>advisor for assistance in initiating a substitution request. </a:t>
            </a:r>
          </a:p>
        </p:txBody>
      </p:sp>
    </p:spTree>
    <p:extLst>
      <p:ext uri="{BB962C8B-B14F-4D97-AF65-F5344CB8AC3E}">
        <p14:creationId xmlns:p14="http://schemas.microsoft.com/office/powerpoint/2010/main" val="10233827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FAQ’s continued</a:t>
            </a:r>
            <a:endParaRPr lang="en-US" b="1" dirty="0">
              <a:latin typeface="+mn-lt"/>
            </a:endParaRPr>
          </a:p>
        </p:txBody>
      </p:sp>
      <p:sp>
        <p:nvSpPr>
          <p:cNvPr id="3" name="Content Placeholder 2"/>
          <p:cNvSpPr>
            <a:spLocks noGrp="1"/>
          </p:cNvSpPr>
          <p:nvPr>
            <p:ph idx="1"/>
          </p:nvPr>
        </p:nvSpPr>
        <p:spPr/>
        <p:txBody>
          <a:bodyPr>
            <a:normAutofit/>
          </a:bodyPr>
          <a:lstStyle/>
          <a:p>
            <a:endParaRPr lang="en-US" dirty="0"/>
          </a:p>
          <a:p>
            <a:r>
              <a:rPr lang="en-US" b="1" dirty="0"/>
              <a:t>There are a lot of courses in the </a:t>
            </a:r>
            <a:r>
              <a:rPr lang="en-US" b="1" dirty="0"/>
              <a:t>Fallthrough</a:t>
            </a:r>
            <a:r>
              <a:rPr lang="en-US" b="1" dirty="0"/>
              <a:t> section. Why? </a:t>
            </a:r>
            <a:endParaRPr lang="en-US" b="1" dirty="0" smtClean="0"/>
          </a:p>
          <a:p>
            <a:pPr lvl="1"/>
            <a:r>
              <a:rPr lang="en-US" dirty="0" smtClean="0"/>
              <a:t>If </a:t>
            </a:r>
            <a:r>
              <a:rPr lang="en-US" dirty="0"/>
              <a:t>a student has changed majors, courses that were once required may no longer be needed by the new major. Students may have taken more elective courses than required by the major. Students may be pursuing a concentration or minor they need to officially declare. </a:t>
            </a:r>
            <a:endParaRPr lang="en-US" dirty="0" smtClean="0"/>
          </a:p>
          <a:p>
            <a:r>
              <a:rPr lang="en-US" b="1" dirty="0" smtClean="0"/>
              <a:t>The </a:t>
            </a:r>
            <a:r>
              <a:rPr lang="en-US" b="1" dirty="0"/>
              <a:t>major requirements don’t look quite right. What could be </a:t>
            </a:r>
            <a:r>
              <a:rPr lang="en-US" b="1" dirty="0" smtClean="0"/>
              <a:t>wrong?</a:t>
            </a:r>
          </a:p>
          <a:p>
            <a:pPr lvl="1"/>
            <a:r>
              <a:rPr lang="en-US" dirty="0" smtClean="0"/>
              <a:t>Double </a:t>
            </a:r>
            <a:r>
              <a:rPr lang="en-US" dirty="0"/>
              <a:t>check the catalog year listed on the Degree block to make sure it matches what requirements you are following. </a:t>
            </a:r>
            <a:r>
              <a:rPr lang="en-US" dirty="0" smtClean="0"/>
              <a:t>If all seems to be correct, please notify the Degree Works Analyst with and discrepancies.</a:t>
            </a:r>
            <a:endParaRPr lang="en-US" dirty="0"/>
          </a:p>
        </p:txBody>
      </p:sp>
    </p:spTree>
    <p:extLst>
      <p:ext uri="{BB962C8B-B14F-4D97-AF65-F5344CB8AC3E}">
        <p14:creationId xmlns:p14="http://schemas.microsoft.com/office/powerpoint/2010/main" val="21843376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FAQ’s continued</a:t>
            </a:r>
            <a:endParaRPr lang="en-US" b="1" dirty="0">
              <a:latin typeface="+mn-lt"/>
            </a:endParaRPr>
          </a:p>
        </p:txBody>
      </p:sp>
      <p:sp>
        <p:nvSpPr>
          <p:cNvPr id="3" name="Content Placeholder 2"/>
          <p:cNvSpPr>
            <a:spLocks noGrp="1"/>
          </p:cNvSpPr>
          <p:nvPr>
            <p:ph idx="1"/>
          </p:nvPr>
        </p:nvSpPr>
        <p:spPr/>
        <p:txBody>
          <a:bodyPr>
            <a:normAutofit/>
          </a:bodyPr>
          <a:lstStyle/>
          <a:p>
            <a:r>
              <a:rPr lang="en-US" b="1" dirty="0" smtClean="0"/>
              <a:t>What </a:t>
            </a:r>
            <a:r>
              <a:rPr lang="en-US" b="1" dirty="0"/>
              <a:t>if I have issues accessing Degree Works on my computer? </a:t>
            </a:r>
            <a:endParaRPr lang="en-US" b="1" dirty="0" smtClean="0"/>
          </a:p>
          <a:p>
            <a:pPr lvl="1"/>
            <a:r>
              <a:rPr lang="en-US" dirty="0" smtClean="0"/>
              <a:t>If you </a:t>
            </a:r>
            <a:r>
              <a:rPr lang="en-US" dirty="0"/>
              <a:t>experience technical issues with Degree Works, first clear your browsing data (cached files and cookies) and make sure you are using Google Chrome or Firefox. If you still have issues accessing Degree Works, </a:t>
            </a:r>
            <a:r>
              <a:rPr lang="en-US" dirty="0" smtClean="0"/>
              <a:t>ple</a:t>
            </a:r>
            <a:r>
              <a:rPr lang="en-US" dirty="0" smtClean="0"/>
              <a:t>ase contact the Degree Works Analyst.</a:t>
            </a:r>
          </a:p>
          <a:p>
            <a:r>
              <a:rPr lang="en-US" b="1" dirty="0" smtClean="0"/>
              <a:t>If I have additional questions about Degree Works, whom do I contact? </a:t>
            </a:r>
          </a:p>
          <a:p>
            <a:pPr lvl="1"/>
            <a:r>
              <a:rPr lang="en-US" dirty="0" smtClean="0"/>
              <a:t>Contact DeAnna Robinson at </a:t>
            </a:r>
            <a:r>
              <a:rPr lang="en-US" dirty="0" smtClean="0">
                <a:hlinkClick r:id="rId2"/>
              </a:rPr>
              <a:t>deanna.robinson@nnmc.edu</a:t>
            </a:r>
            <a:r>
              <a:rPr lang="en-US" dirty="0" smtClean="0"/>
              <a:t>.</a:t>
            </a:r>
          </a:p>
        </p:txBody>
      </p:sp>
    </p:spTree>
    <p:extLst>
      <p:ext uri="{BB962C8B-B14F-4D97-AF65-F5344CB8AC3E}">
        <p14:creationId xmlns:p14="http://schemas.microsoft.com/office/powerpoint/2010/main" val="247343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
            </a:r>
            <a:br>
              <a:rPr lang="en-US" dirty="0">
                <a:latin typeface="+mn-lt"/>
              </a:rPr>
            </a:br>
            <a:r>
              <a:rPr lang="en-US" dirty="0">
                <a:latin typeface="+mn-lt"/>
              </a:rPr>
              <a:t> </a:t>
            </a:r>
            <a:r>
              <a:rPr lang="en-US" b="1" dirty="0">
                <a:latin typeface="+mn-lt"/>
              </a:rPr>
              <a:t>How do I access Degree Works? </a:t>
            </a:r>
            <a:endParaRPr lang="en-US" dirty="0">
              <a:latin typeface="+mn-lt"/>
            </a:endParaRPr>
          </a:p>
        </p:txBody>
      </p:sp>
      <p:sp>
        <p:nvSpPr>
          <p:cNvPr id="3" name="Content Placeholder 2"/>
          <p:cNvSpPr>
            <a:spLocks noGrp="1"/>
          </p:cNvSpPr>
          <p:nvPr>
            <p:ph idx="1"/>
          </p:nvPr>
        </p:nvSpPr>
        <p:spPr/>
        <p:txBody>
          <a:bodyPr/>
          <a:lstStyle/>
          <a:p>
            <a:endParaRPr lang="en-US" dirty="0"/>
          </a:p>
          <a:p>
            <a:r>
              <a:rPr lang="en-US" dirty="0"/>
              <a:t> You can access Degree Works from the </a:t>
            </a:r>
            <a:r>
              <a:rPr lang="en-US" dirty="0">
                <a:hlinkClick r:id="rId2"/>
              </a:rPr>
              <a:t>MyNNMC</a:t>
            </a:r>
            <a:r>
              <a:rPr lang="en-US" dirty="0"/>
              <a:t> tab at the top of NNMC’s website. Select the link titled </a:t>
            </a:r>
            <a:r>
              <a:rPr lang="en-US" dirty="0">
                <a:hlinkClick r:id="rId3"/>
              </a:rPr>
              <a:t>Login to DEGREE </a:t>
            </a:r>
            <a:r>
              <a:rPr lang="en-US" dirty="0" smtClean="0">
                <a:hlinkClick r:id="rId3"/>
              </a:rPr>
              <a:t>WORKS</a:t>
            </a:r>
            <a:endParaRPr lang="en-US" dirty="0"/>
          </a:p>
          <a:p>
            <a:r>
              <a:rPr lang="en-US" dirty="0" smtClean="0"/>
              <a:t>From </a:t>
            </a:r>
            <a:r>
              <a:rPr lang="en-US" dirty="0"/>
              <a:t>there, you will login using your active directory username and password (ex: </a:t>
            </a:r>
            <a:r>
              <a:rPr lang="en-US" dirty="0"/>
              <a:t>john.smith</a:t>
            </a:r>
            <a:r>
              <a:rPr lang="en-US" dirty="0"/>
              <a:t>). </a:t>
            </a:r>
            <a:endParaRPr lang="en-US" dirty="0" smtClean="0"/>
          </a:p>
          <a:p>
            <a:r>
              <a:rPr lang="en-US" dirty="0" smtClean="0"/>
              <a:t>If you cannot login, please email the Degree Works Analyst for a password reset.</a:t>
            </a:r>
            <a:endParaRPr lang="en-US" dirty="0"/>
          </a:p>
        </p:txBody>
      </p:sp>
    </p:spTree>
    <p:extLst>
      <p:ext uri="{BB962C8B-B14F-4D97-AF65-F5344CB8AC3E}">
        <p14:creationId xmlns:p14="http://schemas.microsoft.com/office/powerpoint/2010/main" val="3915530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Degree Works Homepage</a:t>
            </a:r>
            <a:endParaRPr lang="en-US" b="1" dirty="0">
              <a:latin typeface="+mn-lt"/>
            </a:endParaRPr>
          </a:p>
        </p:txBody>
      </p:sp>
      <p:sp>
        <p:nvSpPr>
          <p:cNvPr id="5" name="Content Placeholder 4"/>
          <p:cNvSpPr>
            <a:spLocks noGrp="1"/>
          </p:cNvSpPr>
          <p:nvPr>
            <p:ph idx="1"/>
          </p:nvPr>
        </p:nvSpPr>
        <p:spPr>
          <a:xfrm>
            <a:off x="343250" y="1825625"/>
            <a:ext cx="3129793" cy="4633898"/>
          </a:xfrm>
        </p:spPr>
        <p:txBody>
          <a:bodyPr/>
          <a:lstStyle/>
          <a:p>
            <a:r>
              <a:rPr lang="en-US" dirty="0" smtClean="0"/>
              <a:t>From the homepage, you can search for a student by their banner ID or select the ‘Find’ option</a:t>
            </a:r>
            <a:endParaRPr lang="en-US" dirty="0"/>
          </a:p>
        </p:txBody>
      </p:sp>
      <p:pic>
        <p:nvPicPr>
          <p:cNvPr id="6" name="Content Placeholder 4"/>
          <p:cNvPicPr>
            <a:picLocks noChangeAspect="1"/>
          </p:cNvPicPr>
          <p:nvPr/>
        </p:nvPicPr>
        <p:blipFill rotWithShape="1">
          <a:blip r:embed="rId2" cstate="print">
            <a:extLst>
              <a:ext uri="{28A0092B-C50C-407E-A947-70E740481C1C}">
                <a14:useLocalDpi xmlns:a14="http://schemas.microsoft.com/office/drawing/2010/main" val="0"/>
              </a:ext>
            </a:extLst>
          </a:blip>
          <a:srcRect r="7211"/>
          <a:stretch/>
        </p:blipFill>
        <p:spPr>
          <a:xfrm>
            <a:off x="3718568" y="1966905"/>
            <a:ext cx="8246929" cy="4351338"/>
          </a:xfrm>
          <a:prstGeom prst="rect">
            <a:avLst/>
          </a:prstGeom>
        </p:spPr>
      </p:pic>
      <p:sp>
        <p:nvSpPr>
          <p:cNvPr id="7" name="Oval 6"/>
          <p:cNvSpPr/>
          <p:nvPr/>
        </p:nvSpPr>
        <p:spPr>
          <a:xfrm>
            <a:off x="3573710" y="2567031"/>
            <a:ext cx="897622" cy="402672"/>
          </a:xfrm>
          <a:prstGeom prst="ellipse">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49730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Find Students</a:t>
            </a:r>
            <a:endParaRPr lang="en-US" b="1" dirty="0">
              <a:latin typeface="+mn-lt"/>
            </a:endParaRPr>
          </a:p>
        </p:txBody>
      </p:sp>
      <p:sp>
        <p:nvSpPr>
          <p:cNvPr id="6" name="Content Placeholder 5"/>
          <p:cNvSpPr>
            <a:spLocks noGrp="1"/>
          </p:cNvSpPr>
          <p:nvPr>
            <p:ph idx="1"/>
          </p:nvPr>
        </p:nvSpPr>
        <p:spPr>
          <a:xfrm>
            <a:off x="167081" y="1859181"/>
            <a:ext cx="3406629" cy="4351338"/>
          </a:xfrm>
        </p:spPr>
        <p:txBody>
          <a:bodyPr>
            <a:normAutofit fontScale="85000" lnSpcReduction="20000"/>
          </a:bodyPr>
          <a:lstStyle/>
          <a:p>
            <a:r>
              <a:rPr lang="en-US" dirty="0" smtClean="0"/>
              <a:t>You can search for students by degree, class, catalog year, major, minor, and student type</a:t>
            </a:r>
          </a:p>
          <a:p>
            <a:r>
              <a:rPr lang="en-US" dirty="0" smtClean="0"/>
              <a:t>After selecting a criteria, click ‘search’ to pull all students under that criteria or you can select a student from that criteria. Then click ‘OK’</a:t>
            </a:r>
          </a:p>
          <a:p>
            <a:r>
              <a:rPr lang="en-US" dirty="0" smtClean="0"/>
              <a:t>When searching by major, use the major that has ‘current’ </a:t>
            </a:r>
            <a:endParaRPr lang="en-US" dirty="0"/>
          </a:p>
        </p:txBody>
      </p:sp>
      <p:pic>
        <p:nvPicPr>
          <p:cNvPr id="7" name="Content Placeholder 4"/>
          <p:cNvPicPr>
            <a:picLocks noChangeAspect="1"/>
          </p:cNvPicPr>
          <p:nvPr/>
        </p:nvPicPr>
        <p:blipFill rotWithShape="1">
          <a:blip r:embed="rId2">
            <a:extLst>
              <a:ext uri="{28A0092B-C50C-407E-A947-70E740481C1C}">
                <a14:useLocalDpi xmlns:a14="http://schemas.microsoft.com/office/drawing/2010/main" val="0"/>
              </a:ext>
            </a:extLst>
          </a:blip>
          <a:srcRect r="6149"/>
          <a:stretch/>
        </p:blipFill>
        <p:spPr>
          <a:xfrm>
            <a:off x="3733784" y="1859181"/>
            <a:ext cx="8354752" cy="4351338"/>
          </a:xfrm>
          <a:prstGeom prst="rect">
            <a:avLst/>
          </a:prstGeom>
        </p:spPr>
      </p:pic>
      <p:sp>
        <p:nvSpPr>
          <p:cNvPr id="8" name="TextBox 7"/>
          <p:cNvSpPr txBox="1"/>
          <p:nvPr/>
        </p:nvSpPr>
        <p:spPr>
          <a:xfrm>
            <a:off x="3733784" y="6278344"/>
            <a:ext cx="8354752" cy="369332"/>
          </a:xfrm>
          <a:prstGeom prst="rect">
            <a:avLst/>
          </a:prstGeom>
          <a:noFill/>
        </p:spPr>
        <p:txBody>
          <a:bodyPr wrap="square" rtlCol="0">
            <a:spAutoFit/>
          </a:bodyPr>
          <a:lstStyle/>
          <a:p>
            <a:r>
              <a:rPr lang="en-US" dirty="0" smtClean="0"/>
              <a:t>* Areas have been blocked out that do not pertain to advising faculty and staff</a:t>
            </a:r>
            <a:endParaRPr lang="en-US" dirty="0"/>
          </a:p>
        </p:txBody>
      </p:sp>
      <p:sp>
        <p:nvSpPr>
          <p:cNvPr id="9" name="Rectangle 8"/>
          <p:cNvSpPr/>
          <p:nvPr/>
        </p:nvSpPr>
        <p:spPr>
          <a:xfrm>
            <a:off x="8816829" y="2785145"/>
            <a:ext cx="1216404" cy="50333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6157519" y="3456264"/>
            <a:ext cx="520118" cy="310138"/>
          </a:xfrm>
          <a:prstGeom prst="ellipse">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6157519" y="5142450"/>
            <a:ext cx="405468" cy="221035"/>
          </a:xfrm>
          <a:prstGeom prst="ellipse">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9160778" y="1145025"/>
            <a:ext cx="2432807" cy="646331"/>
          </a:xfrm>
          <a:prstGeom prst="rect">
            <a:avLst/>
          </a:prstGeom>
          <a:noFill/>
        </p:spPr>
        <p:txBody>
          <a:bodyPr wrap="square" rtlCol="0">
            <a:spAutoFit/>
          </a:bodyPr>
          <a:lstStyle/>
          <a:p>
            <a:r>
              <a:rPr lang="en-US" dirty="0" smtClean="0"/>
              <a:t>The criteria you have added will display here</a:t>
            </a:r>
            <a:endParaRPr lang="en-US" dirty="0"/>
          </a:p>
        </p:txBody>
      </p:sp>
      <p:cxnSp>
        <p:nvCxnSpPr>
          <p:cNvPr id="14" name="Straight Arrow Connector 13"/>
          <p:cNvCxnSpPr/>
          <p:nvPr/>
        </p:nvCxnSpPr>
        <p:spPr>
          <a:xfrm flipH="1">
            <a:off x="9177555" y="1959593"/>
            <a:ext cx="721454" cy="1456700"/>
          </a:xfrm>
          <a:prstGeom prst="straightConnector1">
            <a:avLst/>
          </a:prstGeom>
          <a:ln w="381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8724549" y="976787"/>
            <a:ext cx="3003260" cy="982806"/>
          </a:xfrm>
          <a:prstGeom prst="ellipse">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8871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Selected Student or Group of Students</a:t>
            </a:r>
            <a:endParaRPr lang="en-US" b="1" dirty="0">
              <a:latin typeface="+mn-lt"/>
            </a:endParaRPr>
          </a:p>
        </p:txBody>
      </p:sp>
      <p:sp>
        <p:nvSpPr>
          <p:cNvPr id="3" name="Content Placeholder 2"/>
          <p:cNvSpPr>
            <a:spLocks noGrp="1"/>
          </p:cNvSpPr>
          <p:nvPr>
            <p:ph idx="1"/>
          </p:nvPr>
        </p:nvSpPr>
        <p:spPr>
          <a:xfrm>
            <a:off x="385195" y="1808847"/>
            <a:ext cx="3020736" cy="4351338"/>
          </a:xfrm>
        </p:spPr>
        <p:txBody>
          <a:bodyPr/>
          <a:lstStyle/>
          <a:p>
            <a:r>
              <a:rPr lang="en-US" dirty="0" smtClean="0"/>
              <a:t>After selecting ‘OK’ the audit report will generate for the student or the first student within that criteria</a:t>
            </a:r>
            <a:endParaRPr lang="en-US" dirty="0"/>
          </a:p>
        </p:txBody>
      </p:sp>
      <p:pic>
        <p:nvPicPr>
          <p:cNvPr id="4" name="Picture 3"/>
          <p:cNvPicPr>
            <a:picLocks noChangeAspect="1"/>
          </p:cNvPicPr>
          <p:nvPr/>
        </p:nvPicPr>
        <p:blipFill>
          <a:blip r:embed="rId2"/>
          <a:stretch>
            <a:fillRect/>
          </a:stretch>
        </p:blipFill>
        <p:spPr>
          <a:xfrm>
            <a:off x="3540154" y="1808847"/>
            <a:ext cx="8651846" cy="5094452"/>
          </a:xfrm>
          <a:prstGeom prst="rect">
            <a:avLst/>
          </a:prstGeom>
        </p:spPr>
      </p:pic>
    </p:spTree>
    <p:extLst>
      <p:ext uri="{BB962C8B-B14F-4D97-AF65-F5344CB8AC3E}">
        <p14:creationId xmlns:p14="http://schemas.microsoft.com/office/powerpoint/2010/main" val="1361511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637939" cy="1325563"/>
          </a:xfrm>
        </p:spPr>
        <p:txBody>
          <a:bodyPr/>
          <a:lstStyle/>
          <a:p>
            <a:r>
              <a:rPr lang="en-US" b="1" dirty="0" smtClean="0">
                <a:latin typeface="+mn-lt"/>
              </a:rPr>
              <a:t>Selected Student or Group of Students cont’d</a:t>
            </a:r>
            <a:endParaRPr lang="en-US" b="1" dirty="0">
              <a:latin typeface="+mn-lt"/>
            </a:endParaRPr>
          </a:p>
        </p:txBody>
      </p:sp>
      <p:sp>
        <p:nvSpPr>
          <p:cNvPr id="3" name="Content Placeholder 2"/>
          <p:cNvSpPr>
            <a:spLocks noGrp="1"/>
          </p:cNvSpPr>
          <p:nvPr>
            <p:ph idx="1"/>
          </p:nvPr>
        </p:nvSpPr>
        <p:spPr>
          <a:xfrm>
            <a:off x="385195" y="1808847"/>
            <a:ext cx="3020736" cy="4351338"/>
          </a:xfrm>
        </p:spPr>
        <p:txBody>
          <a:bodyPr>
            <a:normAutofit fontScale="92500" lnSpcReduction="20000"/>
          </a:bodyPr>
          <a:lstStyle/>
          <a:p>
            <a:r>
              <a:rPr lang="en-US" dirty="0" smtClean="0"/>
              <a:t>Student’s information displayed at the top</a:t>
            </a:r>
          </a:p>
          <a:p>
            <a:r>
              <a:rPr lang="en-US" dirty="0" smtClean="0"/>
              <a:t>Move between students</a:t>
            </a:r>
          </a:p>
          <a:p>
            <a:r>
              <a:rPr lang="en-US" dirty="0" smtClean="0"/>
              <a:t>Last time an audit was generated</a:t>
            </a:r>
          </a:p>
          <a:p>
            <a:r>
              <a:rPr lang="en-US" dirty="0" smtClean="0"/>
              <a:t>All students’ information is refreshed nightly</a:t>
            </a:r>
          </a:p>
          <a:p>
            <a:r>
              <a:rPr lang="en-US" dirty="0" smtClean="0"/>
              <a:t>You can refresh yourself</a:t>
            </a:r>
            <a:endParaRPr lang="en-US" dirty="0"/>
          </a:p>
        </p:txBody>
      </p:sp>
      <p:pic>
        <p:nvPicPr>
          <p:cNvPr id="4" name="Picture 3"/>
          <p:cNvPicPr>
            <a:picLocks noChangeAspect="1"/>
          </p:cNvPicPr>
          <p:nvPr/>
        </p:nvPicPr>
        <p:blipFill>
          <a:blip r:embed="rId2"/>
          <a:stretch>
            <a:fillRect/>
          </a:stretch>
        </p:blipFill>
        <p:spPr>
          <a:xfrm>
            <a:off x="3540154" y="1808847"/>
            <a:ext cx="8651846" cy="5094452"/>
          </a:xfrm>
          <a:prstGeom prst="rect">
            <a:avLst/>
          </a:prstGeom>
        </p:spPr>
      </p:pic>
      <p:cxnSp>
        <p:nvCxnSpPr>
          <p:cNvPr id="5" name="Straight Arrow Connector 4"/>
          <p:cNvCxnSpPr/>
          <p:nvPr/>
        </p:nvCxnSpPr>
        <p:spPr>
          <a:xfrm flipV="1">
            <a:off x="2969703" y="2818701"/>
            <a:ext cx="4723002" cy="2919370"/>
          </a:xfrm>
          <a:prstGeom prst="straightConnector1">
            <a:avLst/>
          </a:prstGeom>
          <a:ln w="381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15" idx="2"/>
          </p:cNvCxnSpPr>
          <p:nvPr/>
        </p:nvCxnSpPr>
        <p:spPr>
          <a:xfrm>
            <a:off x="2910980" y="2466033"/>
            <a:ext cx="629174" cy="304026"/>
          </a:xfrm>
          <a:prstGeom prst="straightConnector1">
            <a:avLst/>
          </a:prstGeom>
          <a:ln w="381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776757" y="2700542"/>
            <a:ext cx="1375793" cy="566813"/>
          </a:xfrm>
          <a:prstGeom prst="straightConnector1">
            <a:avLst/>
          </a:prstGeom>
          <a:ln w="381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3200401" y="2866694"/>
            <a:ext cx="3326234" cy="1153906"/>
          </a:xfrm>
          <a:prstGeom prst="straightConnector1">
            <a:avLst/>
          </a:prstGeom>
          <a:ln w="381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3540154" y="2444580"/>
            <a:ext cx="4521665" cy="650958"/>
          </a:xfrm>
          <a:prstGeom prst="ellipse">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087466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Student’s Audit</a:t>
            </a:r>
            <a:endParaRPr lang="en-US" b="1" dirty="0">
              <a:latin typeface="+mn-lt"/>
            </a:endParaRPr>
          </a:p>
        </p:txBody>
      </p:sp>
      <p:sp>
        <p:nvSpPr>
          <p:cNvPr id="3" name="Content Placeholder 2"/>
          <p:cNvSpPr>
            <a:spLocks noGrp="1"/>
          </p:cNvSpPr>
          <p:nvPr>
            <p:ph idx="1"/>
          </p:nvPr>
        </p:nvSpPr>
        <p:spPr/>
        <p:txBody>
          <a:bodyPr>
            <a:normAutofit fontScale="92500" lnSpcReduction="20000"/>
          </a:bodyPr>
          <a:lstStyle/>
          <a:p>
            <a:r>
              <a:rPr lang="en-US" dirty="0" smtClean="0"/>
              <a:t>Contains 7 areas (on order from top to bottom of audit)</a:t>
            </a:r>
          </a:p>
          <a:p>
            <a:pPr lvl="1"/>
            <a:r>
              <a:rPr lang="en-US" dirty="0" smtClean="0"/>
              <a:t>Student view</a:t>
            </a:r>
          </a:p>
          <a:p>
            <a:pPr lvl="2"/>
            <a:r>
              <a:rPr lang="en-US" dirty="0" smtClean="0"/>
              <a:t>Non-sensitive information on the student</a:t>
            </a:r>
          </a:p>
          <a:p>
            <a:pPr lvl="1"/>
            <a:r>
              <a:rPr lang="en-US" dirty="0" smtClean="0"/>
              <a:t>Degree rule requirements</a:t>
            </a:r>
          </a:p>
          <a:p>
            <a:pPr lvl="2"/>
            <a:r>
              <a:rPr lang="en-US" dirty="0" smtClean="0"/>
              <a:t>Ex: minimum GPA, minimum amount of upper level courses, etc.</a:t>
            </a:r>
          </a:p>
          <a:p>
            <a:pPr lvl="1"/>
            <a:r>
              <a:rPr lang="en-US" dirty="0" smtClean="0"/>
              <a:t>General education courses</a:t>
            </a:r>
          </a:p>
          <a:p>
            <a:pPr lvl="1"/>
            <a:r>
              <a:rPr lang="en-US" dirty="0" smtClean="0"/>
              <a:t>Major courses</a:t>
            </a:r>
          </a:p>
          <a:p>
            <a:pPr lvl="1"/>
            <a:r>
              <a:rPr lang="en-US" dirty="0" smtClean="0"/>
              <a:t>Fallthrough</a:t>
            </a:r>
            <a:r>
              <a:rPr lang="en-US" dirty="0" smtClean="0"/>
              <a:t> courses</a:t>
            </a:r>
          </a:p>
          <a:p>
            <a:pPr lvl="2"/>
            <a:r>
              <a:rPr lang="en-US" dirty="0" smtClean="0"/>
              <a:t>Courses that cannot be applied anywhere in the audit</a:t>
            </a:r>
          </a:p>
          <a:p>
            <a:pPr lvl="1"/>
            <a:r>
              <a:rPr lang="en-US" dirty="0" smtClean="0"/>
              <a:t>Insufficient courses</a:t>
            </a:r>
          </a:p>
          <a:p>
            <a:pPr lvl="2"/>
            <a:r>
              <a:rPr lang="en-US" dirty="0" smtClean="0"/>
              <a:t>Courses that were failed, withdrawn from, or that don’t meet the minimum grade required for that class or major</a:t>
            </a:r>
          </a:p>
          <a:p>
            <a:pPr lvl="1"/>
            <a:r>
              <a:rPr lang="en-US" dirty="0" smtClean="0"/>
              <a:t>Not counted courses</a:t>
            </a:r>
          </a:p>
          <a:p>
            <a:pPr lvl="2"/>
            <a:r>
              <a:rPr lang="en-US" dirty="0" smtClean="0"/>
              <a:t>Often includes remedial prerequisites </a:t>
            </a:r>
            <a:endParaRPr lang="en-US" dirty="0"/>
          </a:p>
        </p:txBody>
      </p:sp>
    </p:spTree>
    <p:extLst>
      <p:ext uri="{BB962C8B-B14F-4D97-AF65-F5344CB8AC3E}">
        <p14:creationId xmlns:p14="http://schemas.microsoft.com/office/powerpoint/2010/main" val="643224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Student’s Audit</a:t>
            </a:r>
            <a:endParaRPr lang="en-US" b="1" dirty="0">
              <a:latin typeface="+mn-lt"/>
            </a:endParaRPr>
          </a:p>
        </p:txBody>
      </p:sp>
      <p:sp>
        <p:nvSpPr>
          <p:cNvPr id="3" name="Content Placeholder 2"/>
          <p:cNvSpPr>
            <a:spLocks noGrp="1"/>
          </p:cNvSpPr>
          <p:nvPr>
            <p:ph idx="1"/>
          </p:nvPr>
        </p:nvSpPr>
        <p:spPr>
          <a:xfrm>
            <a:off x="838200" y="1825625"/>
            <a:ext cx="10515600" cy="1328636"/>
          </a:xfrm>
        </p:spPr>
        <p:txBody>
          <a:bodyPr>
            <a:normAutofit fontScale="92500" lnSpcReduction="10000"/>
          </a:bodyPr>
          <a:lstStyle/>
          <a:p>
            <a:r>
              <a:rPr lang="en-US" dirty="0" smtClean="0"/>
              <a:t>Satisfactory completed courses are marked with a green checkbox </a:t>
            </a:r>
          </a:p>
          <a:p>
            <a:r>
              <a:rPr lang="en-US" dirty="0" smtClean="0"/>
              <a:t>Courses that have not been completed are in red</a:t>
            </a:r>
          </a:p>
          <a:p>
            <a:r>
              <a:rPr lang="en-US" dirty="0" smtClean="0"/>
              <a:t>Courses that are in progress will be highlighted blue with ‘IP’ listed</a:t>
            </a:r>
            <a:endParaRPr lang="en-US" dirty="0"/>
          </a:p>
        </p:txBody>
      </p:sp>
      <p:pic>
        <p:nvPicPr>
          <p:cNvPr id="4" name="Picture 3"/>
          <p:cNvPicPr>
            <a:picLocks noChangeAspect="1"/>
          </p:cNvPicPr>
          <p:nvPr/>
        </p:nvPicPr>
        <p:blipFill>
          <a:blip r:embed="rId2"/>
          <a:stretch>
            <a:fillRect/>
          </a:stretch>
        </p:blipFill>
        <p:spPr>
          <a:xfrm>
            <a:off x="587229" y="3313651"/>
            <a:ext cx="11017541" cy="3386252"/>
          </a:xfrm>
          <a:prstGeom prst="rect">
            <a:avLst/>
          </a:prstGeom>
        </p:spPr>
      </p:pic>
    </p:spTree>
    <p:extLst>
      <p:ext uri="{BB962C8B-B14F-4D97-AF65-F5344CB8AC3E}">
        <p14:creationId xmlns:p14="http://schemas.microsoft.com/office/powerpoint/2010/main" val="2427825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1353</Words>
  <Application>Microsoft Office PowerPoint</Application>
  <PresentationFormat>Widescreen</PresentationFormat>
  <Paragraphs>109</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Degree Works User Guide</vt:lpstr>
      <vt:lpstr>What is Degree Works?</vt:lpstr>
      <vt:lpstr>  How do I access Degree Works? </vt:lpstr>
      <vt:lpstr>Degree Works Homepage</vt:lpstr>
      <vt:lpstr>Find Students</vt:lpstr>
      <vt:lpstr>Selected Student or Group of Students</vt:lpstr>
      <vt:lpstr>Selected Student or Group of Students cont’d</vt:lpstr>
      <vt:lpstr>Student’s Audit</vt:lpstr>
      <vt:lpstr>Student’s Audit</vt:lpstr>
      <vt:lpstr>What if Analysis</vt:lpstr>
      <vt:lpstr>What-If Analysis</vt:lpstr>
      <vt:lpstr>What-If Analysis</vt:lpstr>
      <vt:lpstr>GPA Calculator</vt:lpstr>
      <vt:lpstr>Term GPA Calculator</vt:lpstr>
      <vt:lpstr>Term GPA Calculator</vt:lpstr>
      <vt:lpstr>Advice GPA Calculator</vt:lpstr>
      <vt:lpstr>Advice GPA Calculator</vt:lpstr>
      <vt:lpstr>Notes</vt:lpstr>
      <vt:lpstr>Notes</vt:lpstr>
      <vt:lpstr>FAQ’s</vt:lpstr>
      <vt:lpstr>FAQ’s continued</vt:lpstr>
      <vt:lpstr>FAQ’s continued</vt:lpstr>
      <vt:lpstr>FAQ’s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Degree Works User Guide</dc:title>
  <dc:creator>DeAnna Robinson</dc:creator>
  <cp:lastModifiedBy>DeAnna Robinson</cp:lastModifiedBy>
  <cp:revision>13</cp:revision>
  <dcterms:created xsi:type="dcterms:W3CDTF">2019-09-13T19:03:44Z</dcterms:created>
  <dcterms:modified xsi:type="dcterms:W3CDTF">2019-09-13T21:31:57Z</dcterms:modified>
</cp:coreProperties>
</file>